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style13.xml" ContentType="application/vnd.ms-office.chartstyle+xml"/>
  <Override PartName="/ppt/charts/colors13.xml" ContentType="application/vnd.ms-office.chartcolor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1.xml" ContentType="application/vnd.openxmlformats-officedocument.them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83" r:id="rId3"/>
    <p:sldId id="285" r:id="rId4"/>
    <p:sldId id="286" r:id="rId5"/>
    <p:sldId id="287" r:id="rId6"/>
    <p:sldId id="288" r:id="rId7"/>
    <p:sldId id="284" r:id="rId8"/>
    <p:sldId id="277" r:id="rId9"/>
    <p:sldId id="278" r:id="rId10"/>
    <p:sldId id="281" r:id="rId11"/>
    <p:sldId id="279" r:id="rId12"/>
    <p:sldId id="282" r:id="rId13"/>
    <p:sldId id="28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67"/>
    <a:srgbClr val="009165"/>
    <a:srgbClr val="4472C4"/>
    <a:srgbClr val="27689D"/>
    <a:srgbClr val="1F4E79"/>
    <a:srgbClr val="000000"/>
    <a:srgbClr val="009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697" autoAdjust="0"/>
  </p:normalViewPr>
  <p:slideViewPr>
    <p:cSldViewPr snapToGrid="0">
      <p:cViewPr varScale="1">
        <p:scale>
          <a:sx n="92" d="100"/>
          <a:sy n="92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roductos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1-PIB\2020\II%20TRIMESTRE\PIB%20TRIMESTR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F-4415-8364-D1C33DC11FB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F-4415-8364-D1C33DC11FB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9F-4415-8364-D1C33DC11F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ANUAL'!$A$56:$A$68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Explotación de minas y canteras</c:v>
                </c:pt>
                <c:pt idx="3">
                  <c:v>Comercio al por mayor y al por menor</c:v>
                </c:pt>
                <c:pt idx="4">
                  <c:v>Actividades artísticas, de entretenimiento y recreación</c:v>
                </c:pt>
                <c:pt idx="5">
                  <c:v>Industrias manufactureras</c:v>
                </c:pt>
                <c:pt idx="6">
                  <c:v>Actividades profesionales, científicas y técnicas</c:v>
                </c:pt>
                <c:pt idx="7">
                  <c:v>Información y comunicaciones</c:v>
                </c:pt>
                <c:pt idx="8">
                  <c:v>Suministro de electricidad, gas, vapor y aire acondicionado</c:v>
                </c:pt>
                <c:pt idx="9">
                  <c:v>Administración pública y defensa</c:v>
                </c:pt>
                <c:pt idx="10">
                  <c:v>Actividades inmobiliarias</c:v>
                </c:pt>
                <c:pt idx="11">
                  <c:v>Actividades financieras y de seguros</c:v>
                </c:pt>
                <c:pt idx="12">
                  <c:v>Agricultura, ganadería, caza, silvicultura y pesca</c:v>
                </c:pt>
              </c:strCache>
            </c:strRef>
          </c:cat>
          <c:val>
            <c:numRef>
              <c:f>'PIB ANUAL'!$B$56:$B$68</c:f>
              <c:numCache>
                <c:formatCode>_-* #,##0.0_-;\-* #,##0.0_-;_-* "-"??_-;_-@_-</c:formatCode>
                <c:ptCount val="13"/>
                <c:pt idx="0">
                  <c:v>-6.8473142056572271</c:v>
                </c:pt>
                <c:pt idx="1">
                  <c:v>-27.722500312786579</c:v>
                </c:pt>
                <c:pt idx="2">
                  <c:v>-15.692117469754237</c:v>
                </c:pt>
                <c:pt idx="3">
                  <c:v>-15.082598705979962</c:v>
                </c:pt>
                <c:pt idx="4">
                  <c:v>-11.741881191290986</c:v>
                </c:pt>
                <c:pt idx="5">
                  <c:v>-7.7140438108732212</c:v>
                </c:pt>
                <c:pt idx="6">
                  <c:v>-4.1329962312306634</c:v>
                </c:pt>
                <c:pt idx="7">
                  <c:v>-2.7382226148675812</c:v>
                </c:pt>
                <c:pt idx="8">
                  <c:v>-2.5621884446972842</c:v>
                </c:pt>
                <c:pt idx="9">
                  <c:v>0.95738431269447233</c:v>
                </c:pt>
                <c:pt idx="10">
                  <c:v>1.9488726146808375</c:v>
                </c:pt>
                <c:pt idx="11">
                  <c:v>2.1421692171409461</c:v>
                </c:pt>
                <c:pt idx="12">
                  <c:v>2.8118004361561475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9F-4415-8364-D1C33DC11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5-462F-B8E6-AE52B060B9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AGRO'!$A$56:$A$61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Silvicultura y extracción de madera</c:v>
                </c:pt>
                <c:pt idx="3">
                  <c:v>Pesca y acuicultura</c:v>
                </c:pt>
                <c:pt idx="4">
                  <c:v>Ganadería</c:v>
                </c:pt>
                <c:pt idx="5">
                  <c:v>Cultivos agrícolas sin café</c:v>
                </c:pt>
              </c:strCache>
            </c:strRef>
          </c:cat>
          <c:val>
            <c:numRef>
              <c:f>'PIB AGRO'!$B$56:$B$61</c:f>
              <c:numCache>
                <c:formatCode>_-* #,##0.0_-;\-* #,##0.0_-;_-* "-"??_-;_-@_-</c:formatCode>
                <c:ptCount val="6"/>
                <c:pt idx="0">
                  <c:v>3.3949240038353707</c:v>
                </c:pt>
                <c:pt idx="1">
                  <c:v>-6.112501793321897</c:v>
                </c:pt>
                <c:pt idx="2">
                  <c:v>-2.0772926818799675</c:v>
                </c:pt>
                <c:pt idx="3">
                  <c:v>-0.70190718814828301</c:v>
                </c:pt>
                <c:pt idx="4">
                  <c:v>2.1381886553826206</c:v>
                </c:pt>
                <c:pt idx="5">
                  <c:v>6.698932398731742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5-462F-B8E6-AE52B060B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2-48BB-B960-F88AAB5CE61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F2-48BB-B960-F88AAB5CE61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DF2-48BB-B960-F88AAB5CE61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F2-48BB-B960-F88AAB5CE61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F2-48BB-B960-F88AAB5CE61E}"/>
              </c:ext>
            </c:extLst>
          </c:dPt>
          <c:dLbls>
            <c:dLbl>
              <c:idx val="3"/>
              <c:layout>
                <c:manualLayout>
                  <c:x val="7.89177277909189E-3"/>
                  <c:y val="1.54940767862828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12679374613435"/>
                      <c:h val="0.16759773011423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F2-48BB-B960-F88AAB5CE61E}"/>
                </c:ext>
              </c:extLst>
            </c:dLbl>
            <c:dLbl>
              <c:idx val="4"/>
              <c:layout>
                <c:manualLayout>
                  <c:x val="0.14455185697694056"/>
                  <c:y val="-2.94673087526111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F2-48BB-B960-F88AAB5CE6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AGRO'!$A$30:$A$34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AGRO'!$Q$30:$Q$34</c:f>
              <c:numCache>
                <c:formatCode>#,##0</c:formatCode>
                <c:ptCount val="5"/>
                <c:pt idx="0">
                  <c:v>8149.1012199687257</c:v>
                </c:pt>
                <c:pt idx="1">
                  <c:v>1591.3477273057742</c:v>
                </c:pt>
                <c:pt idx="2">
                  <c:v>3694.2460484708922</c:v>
                </c:pt>
                <c:pt idx="3">
                  <c:v>518.33365313983381</c:v>
                </c:pt>
                <c:pt idx="4">
                  <c:v>354.05529262003074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DF2-48BB-B960-F88AAB5CE6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Trimestral!$H$4</c:f>
              <c:strCache>
                <c:ptCount val="1"/>
                <c:pt idx="0">
                  <c:v>Variación IV trim 20/IV trim 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Trimestral!$D$5:$D$26</c:f>
              <c:strCache>
                <c:ptCount val="22"/>
                <c:pt idx="0">
                  <c:v>Algodón</c:v>
                </c:pt>
                <c:pt idx="1">
                  <c:v>Fríjol</c:v>
                </c:pt>
                <c:pt idx="2">
                  <c:v>Fruto de Palma</c:v>
                </c:pt>
                <c:pt idx="3">
                  <c:v>Panela</c:v>
                </c:pt>
                <c:pt idx="4">
                  <c:v>Café pergamino</c:v>
                </c:pt>
                <c:pt idx="5">
                  <c:v>Pesca</c:v>
                </c:pt>
                <c:pt idx="6">
                  <c:v>Cacao</c:v>
                </c:pt>
                <c:pt idx="7">
                  <c:v>Maíz</c:v>
                </c:pt>
                <c:pt idx="8">
                  <c:v>Pollo</c:v>
                </c:pt>
                <c:pt idx="9">
                  <c:v>Ganado Porcino</c:v>
                </c:pt>
                <c:pt idx="10">
                  <c:v>Flores</c:v>
                </c:pt>
                <c:pt idx="11">
                  <c:v>Papa</c:v>
                </c:pt>
                <c:pt idx="12">
                  <c:v>Leche</c:v>
                </c:pt>
                <c:pt idx="13">
                  <c:v>Ganado Bovino</c:v>
                </c:pt>
                <c:pt idx="14">
                  <c:v>Arroz</c:v>
                </c:pt>
                <c:pt idx="15">
                  <c:v>Hortalizas</c:v>
                </c:pt>
                <c:pt idx="16">
                  <c:v>Caña de Azúcar</c:v>
                </c:pt>
                <c:pt idx="17">
                  <c:v>Plátano </c:v>
                </c:pt>
                <c:pt idx="18">
                  <c:v>Yuca</c:v>
                </c:pt>
                <c:pt idx="19">
                  <c:v>Huevo</c:v>
                </c:pt>
                <c:pt idx="20">
                  <c:v>Frutas  </c:v>
                </c:pt>
                <c:pt idx="21">
                  <c:v>Banano total</c:v>
                </c:pt>
              </c:strCache>
            </c:strRef>
          </c:cat>
          <c:val>
            <c:numRef>
              <c:f>Trimestral!$H$5:$H$26</c:f>
              <c:numCache>
                <c:formatCode>_-* #,##0.0_-;\-* #,##0.0_-;_-* "-"??_-;_-@_-</c:formatCode>
                <c:ptCount val="22"/>
                <c:pt idx="0">
                  <c:v>-74.099999999999994</c:v>
                </c:pt>
                <c:pt idx="1">
                  <c:v>-16.3</c:v>
                </c:pt>
                <c:pt idx="2">
                  <c:v>-13.6</c:v>
                </c:pt>
                <c:pt idx="3">
                  <c:v>-8.8000000000000007</c:v>
                </c:pt>
                <c:pt idx="4">
                  <c:v>-7.6</c:v>
                </c:pt>
                <c:pt idx="5">
                  <c:v>-5.9</c:v>
                </c:pt>
                <c:pt idx="6">
                  <c:v>-4.5999999999999996</c:v>
                </c:pt>
                <c:pt idx="7">
                  <c:v>-4.4000000000000004</c:v>
                </c:pt>
                <c:pt idx="8">
                  <c:v>-1.4</c:v>
                </c:pt>
                <c:pt idx="9">
                  <c:v>-1.1000000000000001</c:v>
                </c:pt>
                <c:pt idx="10">
                  <c:v>1.4</c:v>
                </c:pt>
                <c:pt idx="11">
                  <c:v>2.7</c:v>
                </c:pt>
                <c:pt idx="12">
                  <c:v>2.9</c:v>
                </c:pt>
                <c:pt idx="13">
                  <c:v>3</c:v>
                </c:pt>
                <c:pt idx="14">
                  <c:v>4.3</c:v>
                </c:pt>
                <c:pt idx="15">
                  <c:v>4.8</c:v>
                </c:pt>
                <c:pt idx="16">
                  <c:v>5.8</c:v>
                </c:pt>
                <c:pt idx="17">
                  <c:v>6.2</c:v>
                </c:pt>
                <c:pt idx="18">
                  <c:v>11.2</c:v>
                </c:pt>
                <c:pt idx="19">
                  <c:v>12.4</c:v>
                </c:pt>
                <c:pt idx="20">
                  <c:v>16.100000000000001</c:v>
                </c:pt>
                <c:pt idx="21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F-492C-A39F-C6914D1CD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0B-43EE-9933-1E120BC6AC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0B-43EE-9933-1E120BC6AC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0B-43EE-9933-1E120BC6AC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0B-43EE-9933-1E120BC6AC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0B-43EE-9933-1E120BC6AC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0B-43EE-9933-1E120BC6AC0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0B-43EE-9933-1E120BC6AC0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10B-43EE-9933-1E120BC6AC0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10B-43EE-9933-1E120BC6AC0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10B-43EE-9933-1E120BC6AC0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10B-43EE-9933-1E120BC6AC0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10B-43EE-9933-1E120BC6AC08}"/>
              </c:ext>
            </c:extLst>
          </c:dPt>
          <c:dLbls>
            <c:dLbl>
              <c:idx val="0"/>
              <c:layout>
                <c:manualLayout>
                  <c:x val="7.2633009885375729E-2"/>
                  <c:y val="-4.13135924664789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B-43EE-9933-1E120BC6AC08}"/>
                </c:ext>
              </c:extLst>
            </c:dLbl>
            <c:dLbl>
              <c:idx val="1"/>
              <c:layout>
                <c:manualLayout>
                  <c:x val="4.171595071775254E-2"/>
                  <c:y val="7.05994938437924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B-43EE-9933-1E120BC6AC08}"/>
                </c:ext>
              </c:extLst>
            </c:dLbl>
            <c:dLbl>
              <c:idx val="2"/>
              <c:layout>
                <c:manualLayout>
                  <c:x val="1.6194150679851714E-2"/>
                  <c:y val="5.4896985322185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B-43EE-9933-1E120BC6AC08}"/>
                </c:ext>
              </c:extLst>
            </c:dLbl>
            <c:dLbl>
              <c:idx val="3"/>
              <c:layout>
                <c:manualLayout>
                  <c:x val="-2.7752178076851926E-2"/>
                  <c:y val="8.32156295172564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B-43EE-9933-1E120BC6AC08}"/>
                </c:ext>
              </c:extLst>
            </c:dLbl>
            <c:dLbl>
              <c:idx val="4"/>
              <c:layout>
                <c:manualLayout>
                  <c:x val="-3.0934072977086571E-2"/>
                  <c:y val="9.78154469720469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0B-43EE-9933-1E120BC6AC08}"/>
                </c:ext>
              </c:extLst>
            </c:dLbl>
            <c:dLbl>
              <c:idx val="5"/>
              <c:layout>
                <c:manualLayout>
                  <c:x val="-1.136023187711375E-2"/>
                  <c:y val="1.9576789224647662E-2"/>
                </c:manualLayout>
              </c:layout>
              <c:numFmt formatCode="0.00%" sourceLinked="0"/>
              <c:spPr>
                <a:noFill/>
                <a:ln>
                  <a:solidFill>
                    <a:srgbClr val="4472C4"/>
                  </a:solidFill>
                  <a:prstDash val="dashDot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916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3100972334193"/>
                      <c:h val="0.1136314875289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10B-43EE-9933-1E120BC6AC08}"/>
                </c:ext>
              </c:extLst>
            </c:dLbl>
            <c:dLbl>
              <c:idx val="6"/>
              <c:layout>
                <c:manualLayout>
                  <c:x val="-4.0493290191345982E-2"/>
                  <c:y val="9.636143236306651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0B-43EE-9933-1E120BC6AC08}"/>
                </c:ext>
              </c:extLst>
            </c:dLbl>
            <c:dLbl>
              <c:idx val="7"/>
              <c:layout>
                <c:manualLayout>
                  <c:x val="-9.6818493533024796E-2"/>
                  <c:y val="-1.38656585260323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0B-43EE-9933-1E120BC6AC08}"/>
                </c:ext>
              </c:extLst>
            </c:dLbl>
            <c:dLbl>
              <c:idx val="8"/>
              <c:layout>
                <c:manualLayout>
                  <c:x val="-8.704150309136488E-2"/>
                  <c:y val="-4.823100103966739E-2"/>
                </c:manualLayout>
              </c:layout>
              <c:numFmt formatCode="0.00%" sourceLinked="0"/>
              <c:spPr>
                <a:noFill/>
                <a:ln>
                  <a:noFill/>
                  <a:prstDash val="lg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0B-43EE-9933-1E120BC6AC08}"/>
                </c:ext>
              </c:extLst>
            </c:dLbl>
            <c:dLbl>
              <c:idx val="9"/>
              <c:layout>
                <c:manualLayout>
                  <c:x val="-1.6065975514420364E-2"/>
                  <c:y val="-7.608411919254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0B-43EE-9933-1E120BC6AC08}"/>
                </c:ext>
              </c:extLst>
            </c:dLbl>
            <c:dLbl>
              <c:idx val="10"/>
              <c:layout>
                <c:manualLayout>
                  <c:x val="7.0365052674613141E-2"/>
                  <c:y val="-6.3582856483886063E-2"/>
                </c:manualLayout>
              </c:layout>
              <c:numFmt formatCode="0.00%" sourceLinked="0"/>
              <c:spPr>
                <a:noFill/>
                <a:ln>
                  <a:noFill/>
                  <a:prstDash val="lgDashDotDot"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2360862270954"/>
                      <c:h val="0.105116584884863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910B-43EE-9933-1E120BC6AC08}"/>
                </c:ext>
              </c:extLst>
            </c:dLbl>
            <c:dLbl>
              <c:idx val="11"/>
              <c:layout>
                <c:manualLayout>
                  <c:x val="0.20090545210190838"/>
                  <c:y val="-6.74603777666728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0B-43EE-9933-1E120BC6AC08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RAMAS'!$A$102:$A$113</c:f>
              <c:strCache>
                <c:ptCount val="12"/>
                <c:pt idx="0">
                  <c:v>Administración pública y defensa</c:v>
                </c:pt>
                <c:pt idx="1">
                  <c:v>Comercio al por mayor y al por menor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Actividades profesionales, científicas y técnicas</c:v>
                </c:pt>
                <c:pt idx="5">
                  <c:v>Agricultura, ganadería, caza, silvicultura y pesca</c:v>
                </c:pt>
                <c:pt idx="6">
                  <c:v>Actividades financieras y de seguros</c:v>
                </c:pt>
                <c:pt idx="7">
                  <c:v>Construcción</c:v>
                </c:pt>
                <c:pt idx="8">
                  <c:v>Explotación de minas y canteras</c:v>
                </c:pt>
                <c:pt idx="9">
                  <c:v>Suministro de electricidad, gas, vapor y aire acondicionado</c:v>
                </c:pt>
                <c:pt idx="10">
                  <c:v>Información y comunicaciones</c:v>
                </c:pt>
                <c:pt idx="11">
                  <c:v>Actividades artísticas, de entretenimiento y recreación</c:v>
                </c:pt>
              </c:strCache>
            </c:strRef>
          </c:cat>
          <c:val>
            <c:numRef>
              <c:f>'PIB RAMAS'!$B$102:$B$113</c:f>
              <c:numCache>
                <c:formatCode>#,##0</c:formatCode>
                <c:ptCount val="12"/>
                <c:pt idx="0">
                  <c:v>41152.380973502812</c:v>
                </c:pt>
                <c:pt idx="1">
                  <c:v>38309.034376069103</c:v>
                </c:pt>
                <c:pt idx="2">
                  <c:v>27220.268497823174</c:v>
                </c:pt>
                <c:pt idx="3">
                  <c:v>20565.291200259559</c:v>
                </c:pt>
                <c:pt idx="4">
                  <c:v>17074.308579238648</c:v>
                </c:pt>
                <c:pt idx="5">
                  <c:v>14296.271976479693</c:v>
                </c:pt>
                <c:pt idx="6">
                  <c:v>10835.529902572227</c:v>
                </c:pt>
                <c:pt idx="7">
                  <c:v>10755.157267807986</c:v>
                </c:pt>
                <c:pt idx="8">
                  <c:v>9029.6293769172353</c:v>
                </c:pt>
                <c:pt idx="9">
                  <c:v>6812.5595777800718</c:v>
                </c:pt>
                <c:pt idx="10">
                  <c:v>6480.3044381086584</c:v>
                </c:pt>
                <c:pt idx="11">
                  <c:v>5835.5550442951562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10B-43EE-9933-1E120BC6AC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97606181640772E-2"/>
          <c:y val="3.0260338571512699E-2"/>
          <c:w val="0.96840239381835924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ANUAL'!$A$94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DA-4875-98DE-968F2470D016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DA-4875-98DE-968F2470D016}"/>
                </c:ext>
              </c:extLst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DA-4875-98DE-968F2470D016}"/>
                </c:ext>
              </c:extLst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DA-4875-98DE-968F2470D016}"/>
                </c:ext>
              </c:extLst>
            </c:dLbl>
            <c:dLbl>
              <c:idx val="14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9DA-4875-98DE-968F2470D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ANUAL'!$C$91:$Q$91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'PIB ANUAL'!$C$94:$Q$94</c:f>
              <c:numCache>
                <c:formatCode>_-* #,##0.0_-;\-* #,##0.0_-;_-* "-"??_-;_-@_-</c:formatCode>
                <c:ptCount val="15"/>
                <c:pt idx="0">
                  <c:v>2.1314199794243933</c:v>
                </c:pt>
                <c:pt idx="1">
                  <c:v>3.9310897021980225</c:v>
                </c:pt>
                <c:pt idx="2">
                  <c:v>-0.80518899575039882</c:v>
                </c:pt>
                <c:pt idx="3">
                  <c:v>-0.23299511461858913</c:v>
                </c:pt>
                <c:pt idx="4">
                  <c:v>0.30385214203205635</c:v>
                </c:pt>
                <c:pt idx="5">
                  <c:v>1.9102220664446889</c:v>
                </c:pt>
                <c:pt idx="6">
                  <c:v>2.5033164644032695</c:v>
                </c:pt>
                <c:pt idx="7">
                  <c:v>7.4535650089873968</c:v>
                </c:pt>
                <c:pt idx="8">
                  <c:v>2.9106724657076199</c:v>
                </c:pt>
                <c:pt idx="9">
                  <c:v>4.2999566536627611</c:v>
                </c:pt>
                <c:pt idx="10">
                  <c:v>2.7366802427063419</c:v>
                </c:pt>
                <c:pt idx="11">
                  <c:v>5.5763435205598739</c:v>
                </c:pt>
                <c:pt idx="12">
                  <c:v>1.5939308019464278</c:v>
                </c:pt>
                <c:pt idx="13">
                  <c:v>2.3439562511785539</c:v>
                </c:pt>
                <c:pt idx="14">
                  <c:v>2.8118004361561475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9DA-4875-98DE-968F2470D016}"/>
            </c:ext>
          </c:extLst>
        </c:ser>
        <c:ser>
          <c:idx val="1"/>
          <c:order val="1"/>
          <c:tx>
            <c:strRef>
              <c:f>'PIB ANUAL'!$A$95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DA-4875-98DE-968F2470D016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DA-4875-98DE-968F2470D016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DA-4875-98DE-968F2470D016}"/>
                </c:ext>
              </c:extLst>
            </c:dLbl>
            <c:dLbl>
              <c:idx val="14"/>
              <c:layout>
                <c:manualLayout>
                  <c:x val="-5.0757070459821084E-3"/>
                  <c:y val="1.3915749459759453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4.3264042308617308E-2"/>
                      <c:h val="7.04058457357060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DA-4875-98DE-968F2470D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'PIB ANUAL'!$C$91:$Q$91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'PIB ANUAL'!$C$95:$Q$95</c:f>
              <c:numCache>
                <c:formatCode>_-* #,##0.0_-;\-* #,##0.0_-;_-* "-"??_-;_-@_-</c:formatCode>
                <c:ptCount val="15"/>
                <c:pt idx="0">
                  <c:v>6.7168686984440171</c:v>
                </c:pt>
                <c:pt idx="1">
                  <c:v>6.7381946909097508</c:v>
                </c:pt>
                <c:pt idx="2">
                  <c:v>3.2834461861654063</c:v>
                </c:pt>
                <c:pt idx="3">
                  <c:v>1.1396486454806194</c:v>
                </c:pt>
                <c:pt idx="4">
                  <c:v>4.4946589707092244</c:v>
                </c:pt>
                <c:pt idx="5">
                  <c:v>6.9478919817355802</c:v>
                </c:pt>
                <c:pt idx="6">
                  <c:v>3.9126357671611203</c:v>
                </c:pt>
                <c:pt idx="7">
                  <c:v>5.1339935199567179</c:v>
                </c:pt>
                <c:pt idx="8">
                  <c:v>4.4990300011096878</c:v>
                </c:pt>
                <c:pt idx="9">
                  <c:v>2.9559013752752321</c:v>
                </c:pt>
                <c:pt idx="10">
                  <c:v>2.0873825016279426</c:v>
                </c:pt>
                <c:pt idx="11">
                  <c:v>1.3593608678874887</c:v>
                </c:pt>
                <c:pt idx="12">
                  <c:v>2.5643242827770223</c:v>
                </c:pt>
                <c:pt idx="13">
                  <c:v>3.2811168045264054</c:v>
                </c:pt>
                <c:pt idx="14">
                  <c:v>-6.8473142056572271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9DA-4875-98DE-968F2470D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'PIB AGRO'!$B$44</c:f>
              <c:strCache>
                <c:ptCount val="1"/>
                <c:pt idx="0">
                  <c:v>I Trimetre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F1-4C3A-8320-83A8384511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AGRO'!$A$67:$A$72</c:f>
              <c:strCache>
                <c:ptCount val="6"/>
                <c:pt idx="0">
                  <c:v>Agricultura, ganadería, caza, silvicultura y pesca</c:v>
                </c:pt>
                <c:pt idx="1">
                  <c:v>Café</c:v>
                </c:pt>
                <c:pt idx="2">
                  <c:v>Silvicultura y extracción de madera</c:v>
                </c:pt>
                <c:pt idx="3">
                  <c:v>Ganadería</c:v>
                </c:pt>
                <c:pt idx="4">
                  <c:v>Cultivos agrícolas sin café</c:v>
                </c:pt>
                <c:pt idx="5">
                  <c:v>Pesca y acuicultura</c:v>
                </c:pt>
              </c:strCache>
            </c:strRef>
          </c:cat>
          <c:val>
            <c:numRef>
              <c:f>'PIB AGRO'!$B$67:$B$72</c:f>
              <c:numCache>
                <c:formatCode>#,##0.0</c:formatCode>
                <c:ptCount val="6"/>
                <c:pt idx="0">
                  <c:v>2.8118004361561475</c:v>
                </c:pt>
                <c:pt idx="1">
                  <c:v>-10.502002620352684</c:v>
                </c:pt>
                <c:pt idx="2">
                  <c:v>1.5767418593277682</c:v>
                </c:pt>
                <c:pt idx="3">
                  <c:v>1.6527391447670254</c:v>
                </c:pt>
                <c:pt idx="4">
                  <c:v>4.775505642444017</c:v>
                </c:pt>
                <c:pt idx="5">
                  <c:v>22.119892310179395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F1-4C3A-8320-83A838451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1"/>
        <c:axId val="522658512"/>
        <c:axId val="328276192"/>
      </c:barChart>
      <c:catAx>
        <c:axId val="522658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8276192"/>
        <c:crosses val="autoZero"/>
        <c:auto val="1"/>
        <c:lblAlgn val="ctr"/>
        <c:lblOffset val="100"/>
        <c:noMultiLvlLbl val="0"/>
      </c:catAx>
      <c:valAx>
        <c:axId val="328276192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26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297749889917"/>
          <c:y val="0.18388511178585573"/>
          <c:w val="0.51705903406581044"/>
          <c:h val="0.715537224418162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B-4FAB-BEBA-4B48348FBC0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B-4FAB-BEBA-4B48348FBC0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B-4FAB-BEBA-4B48348FBC0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8B-4FAB-BEBA-4B48348FBC0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8B-4FAB-BEBA-4B48348FBC01}"/>
              </c:ext>
            </c:extLst>
          </c:dPt>
          <c:dLbls>
            <c:dLbl>
              <c:idx val="3"/>
              <c:layout>
                <c:manualLayout>
                  <c:x val="-4.0415458356049892E-2"/>
                  <c:y val="-1.4756829847871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8B-4FAB-BEBA-4B48348FBC01}"/>
                </c:ext>
              </c:extLst>
            </c:dLbl>
            <c:dLbl>
              <c:idx val="4"/>
              <c:layout>
                <c:manualLayout>
                  <c:x val="0.12613544079890279"/>
                  <c:y val="-2.0478137886047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8B-4FAB-BEBA-4B48348FBC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AGRO'!$A$88:$A$92</c:f>
              <c:strCache>
                <c:ptCount val="5"/>
                <c:pt idx="0">
                  <c:v>Cultivos Agrícolas sin café</c:v>
                </c:pt>
                <c:pt idx="1">
                  <c:v>Café</c:v>
                </c:pt>
                <c:pt idx="2">
                  <c:v>Ganadería</c:v>
                </c:pt>
                <c:pt idx="3">
                  <c:v>Silvicultura y extracción de madera</c:v>
                </c:pt>
                <c:pt idx="4">
                  <c:v>Pesca y acuicultura</c:v>
                </c:pt>
              </c:strCache>
            </c:strRef>
          </c:cat>
          <c:val>
            <c:numRef>
              <c:f>'PIB AGRO'!$Q$88:$Q$92</c:f>
              <c:numCache>
                <c:formatCode>#,##0</c:formatCode>
                <c:ptCount val="5"/>
                <c:pt idx="0">
                  <c:v>32663.763884031923</c:v>
                </c:pt>
                <c:pt idx="1">
                  <c:v>5336.765583748369</c:v>
                </c:pt>
                <c:pt idx="2">
                  <c:v>13944.72275587914</c:v>
                </c:pt>
                <c:pt idx="3">
                  <c:v>1994.9672101171975</c:v>
                </c:pt>
                <c:pt idx="4">
                  <c:v>1765.8536428051943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8B-4FAB-BEBA-4B48348FBC0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accent5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Anual!$I$4</c:f>
              <c:strCache>
                <c:ptCount val="1"/>
                <c:pt idx="0">
                  <c:v>Variación 2020/2019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Anual!$D$5:$D$26</c:f>
              <c:strCache>
                <c:ptCount val="22"/>
                <c:pt idx="0">
                  <c:v>Algodón</c:v>
                </c:pt>
                <c:pt idx="1">
                  <c:v>Fríjol</c:v>
                </c:pt>
                <c:pt idx="2">
                  <c:v>Café pergamino</c:v>
                </c:pt>
                <c:pt idx="3">
                  <c:v>Papa</c:v>
                </c:pt>
                <c:pt idx="4">
                  <c:v>Pollo</c:v>
                </c:pt>
                <c:pt idx="5">
                  <c:v>Flores</c:v>
                </c:pt>
                <c:pt idx="6">
                  <c:v>Ganado Bovino</c:v>
                </c:pt>
                <c:pt idx="7">
                  <c:v>Panela</c:v>
                </c:pt>
                <c:pt idx="8">
                  <c:v>Hortalizas</c:v>
                </c:pt>
                <c:pt idx="9">
                  <c:v>Caña de Azúcar</c:v>
                </c:pt>
                <c:pt idx="10">
                  <c:v>Fruto de Palma</c:v>
                </c:pt>
                <c:pt idx="11">
                  <c:v>Ganado Porcino</c:v>
                </c:pt>
                <c:pt idx="12">
                  <c:v>Leche</c:v>
                </c:pt>
                <c:pt idx="13">
                  <c:v>Frutas  </c:v>
                </c:pt>
                <c:pt idx="14">
                  <c:v>Cacao</c:v>
                </c:pt>
                <c:pt idx="15">
                  <c:v>Yuca</c:v>
                </c:pt>
                <c:pt idx="16">
                  <c:v>Banano total</c:v>
                </c:pt>
                <c:pt idx="17">
                  <c:v>Maíz</c:v>
                </c:pt>
                <c:pt idx="18">
                  <c:v>Huevo</c:v>
                </c:pt>
                <c:pt idx="19">
                  <c:v>Plátano </c:v>
                </c:pt>
                <c:pt idx="20">
                  <c:v>Arroz</c:v>
                </c:pt>
                <c:pt idx="21">
                  <c:v>Pesca</c:v>
                </c:pt>
              </c:strCache>
            </c:strRef>
          </c:cat>
          <c:val>
            <c:numRef>
              <c:f>Anual!$I$5:$I$26</c:f>
              <c:numCache>
                <c:formatCode>_-* #,##0.0_-;\-* #,##0.0_-;_-* "-"??_-;_-@_-</c:formatCode>
                <c:ptCount val="22"/>
                <c:pt idx="0">
                  <c:v>-54.4</c:v>
                </c:pt>
                <c:pt idx="1">
                  <c:v>-13.3</c:v>
                </c:pt>
                <c:pt idx="2">
                  <c:v>-10.6</c:v>
                </c:pt>
                <c:pt idx="3">
                  <c:v>-5.0999999999999996</c:v>
                </c:pt>
                <c:pt idx="4">
                  <c:v>-4.0999999999999996</c:v>
                </c:pt>
                <c:pt idx="5">
                  <c:v>-3.9</c:v>
                </c:pt>
                <c:pt idx="6">
                  <c:v>-3.7</c:v>
                </c:pt>
                <c:pt idx="7">
                  <c:v>-0.5</c:v>
                </c:pt>
                <c:pt idx="8">
                  <c:v>-0.4</c:v>
                </c:pt>
                <c:pt idx="9">
                  <c:v>1.2</c:v>
                </c:pt>
                <c:pt idx="10">
                  <c:v>2.5</c:v>
                </c:pt>
                <c:pt idx="11">
                  <c:v>3.7</c:v>
                </c:pt>
                <c:pt idx="12">
                  <c:v>4.5</c:v>
                </c:pt>
                <c:pt idx="13">
                  <c:v>5.5</c:v>
                </c:pt>
                <c:pt idx="14">
                  <c:v>6.2</c:v>
                </c:pt>
                <c:pt idx="15">
                  <c:v>9.4</c:v>
                </c:pt>
                <c:pt idx="16">
                  <c:v>12.7</c:v>
                </c:pt>
                <c:pt idx="17">
                  <c:v>13.7</c:v>
                </c:pt>
                <c:pt idx="18">
                  <c:v>13.9</c:v>
                </c:pt>
                <c:pt idx="19">
                  <c:v>14.5</c:v>
                </c:pt>
                <c:pt idx="20">
                  <c:v>16.2</c:v>
                </c:pt>
                <c:pt idx="2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AE-4F63-8491-7262F3656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7457824"/>
        <c:axId val="2028736352"/>
      </c:barChart>
      <c:catAx>
        <c:axId val="107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2028736352"/>
        <c:crosses val="autoZero"/>
        <c:auto val="1"/>
        <c:lblAlgn val="ctr"/>
        <c:lblOffset val="100"/>
        <c:noMultiLvlLbl val="0"/>
      </c:catAx>
      <c:valAx>
        <c:axId val="2028736352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74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45464504195134"/>
          <c:y val="0.17480194632251578"/>
          <c:w val="0.66127705077411614"/>
          <c:h val="0.5798112328774470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0C-46E1-A9A3-C0CF534223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0C-46E1-A9A3-C0CF534223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0C-46E1-A9A3-C0CF534223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0C-46E1-A9A3-C0CF534223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E0C-46E1-A9A3-C0CF534223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E0C-46E1-A9A3-C0CF534223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E0C-46E1-A9A3-C0CF534223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E0C-46E1-A9A3-C0CF534223E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E0C-46E1-A9A3-C0CF534223E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E0C-46E1-A9A3-C0CF534223E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E0C-46E1-A9A3-C0CF534223E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E0C-46E1-A9A3-C0CF534223E2}"/>
              </c:ext>
            </c:extLst>
          </c:dPt>
          <c:dLbls>
            <c:dLbl>
              <c:idx val="0"/>
              <c:layout>
                <c:manualLayout>
                  <c:x val="6.788084258148294E-4"/>
                  <c:y val="-2.75125220471166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0C-46E1-A9A3-C0CF534223E2}"/>
                </c:ext>
              </c:extLst>
            </c:dLbl>
            <c:dLbl>
              <c:idx val="1"/>
              <c:layout>
                <c:manualLayout>
                  <c:x val="2.2333993024978026E-2"/>
                  <c:y val="-9.09639674350788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0C-46E1-A9A3-C0CF534223E2}"/>
                </c:ext>
              </c:extLst>
            </c:dLbl>
            <c:dLbl>
              <c:idx val="2"/>
              <c:layout>
                <c:manualLayout>
                  <c:x val="2.889664162490362E-3"/>
                  <c:y val="1.58967198181341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0C-46E1-A9A3-C0CF534223E2}"/>
                </c:ext>
              </c:extLst>
            </c:dLbl>
            <c:dLbl>
              <c:idx val="3"/>
              <c:layout>
                <c:manualLayout>
                  <c:x val="5.7052121578335085E-2"/>
                  <c:y val="8.140336323010262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0C-46E1-A9A3-C0CF534223E2}"/>
                </c:ext>
              </c:extLst>
            </c:dLbl>
            <c:dLbl>
              <c:idx val="4"/>
              <c:layout>
                <c:manualLayout>
                  <c:x val="1.1135301296129963E-2"/>
                  <c:y val="4.03874571237776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0C-46E1-A9A3-C0CF534223E2}"/>
                </c:ext>
              </c:extLst>
            </c:dLbl>
            <c:dLbl>
              <c:idx val="5"/>
              <c:layout>
                <c:manualLayout>
                  <c:x val="-2.9443910327003119E-2"/>
                  <c:y val="1.3948796158147442E-2"/>
                </c:manualLayout>
              </c:layout>
              <c:numFmt formatCode="0.00%" sourceLinked="0"/>
              <c:spPr>
                <a:noFill/>
                <a:ln>
                  <a:solidFill>
                    <a:schemeClr val="accent1">
                      <a:lumMod val="50000"/>
                    </a:schemeClr>
                  </a:solidFill>
                  <a:prstDash val="dashDot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rgbClr val="00916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709139436134"/>
                      <c:h val="0.109984159152246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E0C-46E1-A9A3-C0CF534223E2}"/>
                </c:ext>
              </c:extLst>
            </c:dLbl>
            <c:dLbl>
              <c:idx val="6"/>
              <c:layout>
                <c:manualLayout>
                  <c:x val="-3.2582926461118968E-2"/>
                  <c:y val="3.56383316333326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0C-46E1-A9A3-C0CF534223E2}"/>
                </c:ext>
              </c:extLst>
            </c:dLbl>
            <c:dLbl>
              <c:idx val="8"/>
              <c:layout>
                <c:manualLayout>
                  <c:x val="-9.7985136011220164E-2"/>
                  <c:y val="-3.3501560395019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0C-46E1-A9A3-C0CF534223E2}"/>
                </c:ext>
              </c:extLst>
            </c:dLbl>
            <c:dLbl>
              <c:idx val="9"/>
              <c:layout>
                <c:manualLayout>
                  <c:x val="-4.6159766098454923E-2"/>
                  <c:y val="-6.34809458380675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0C-46E1-A9A3-C0CF534223E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'PIB RAMAS'!$A$119:$A$130</c:f>
              <c:strCache>
                <c:ptCount val="12"/>
                <c:pt idx="0">
                  <c:v>Administración pública y defensa</c:v>
                </c:pt>
                <c:pt idx="1">
                  <c:v>Comercio al por mayor y al por menor</c:v>
                </c:pt>
                <c:pt idx="2">
                  <c:v>Industrias manufactureras</c:v>
                </c:pt>
                <c:pt idx="3">
                  <c:v>Actividades inmobiliarias</c:v>
                </c:pt>
                <c:pt idx="4">
                  <c:v>Actividades profesionales, científicas y técnicas</c:v>
                </c:pt>
                <c:pt idx="5">
                  <c:v>Agricultura, ganadería, caza, silvicultura y pesca</c:v>
                </c:pt>
                <c:pt idx="6">
                  <c:v>Actividades financieras y de seguros</c:v>
                </c:pt>
                <c:pt idx="7">
                  <c:v>Construcción</c:v>
                </c:pt>
                <c:pt idx="8">
                  <c:v>Explotación de minas y canteras</c:v>
                </c:pt>
                <c:pt idx="9">
                  <c:v>Suministro de electricidad, gas, vapor y aire acondicionado</c:v>
                </c:pt>
                <c:pt idx="10">
                  <c:v>Información y comunicaciones</c:v>
                </c:pt>
                <c:pt idx="11">
                  <c:v>Actividades artísticas, de entretenimiento y recreación</c:v>
                </c:pt>
              </c:strCache>
            </c:strRef>
          </c:cat>
          <c:val>
            <c:numRef>
              <c:f>'PIB RAMAS'!$B$119:$B$130</c:f>
              <c:numCache>
                <c:formatCode>#,##0</c:formatCode>
                <c:ptCount val="12"/>
                <c:pt idx="0">
                  <c:v>133599.93538251799</c:v>
                </c:pt>
                <c:pt idx="1">
                  <c:v>128093.65398196455</c:v>
                </c:pt>
                <c:pt idx="2">
                  <c:v>95802.051119932512</c:v>
                </c:pt>
                <c:pt idx="3">
                  <c:v>81555.020136840089</c:v>
                </c:pt>
                <c:pt idx="4">
                  <c:v>58570.90462256733</c:v>
                </c:pt>
                <c:pt idx="5">
                  <c:v>55799.048450715018</c:v>
                </c:pt>
                <c:pt idx="6">
                  <c:v>42395.128755266516</c:v>
                </c:pt>
                <c:pt idx="7">
                  <c:v>41229.976921574023</c:v>
                </c:pt>
                <c:pt idx="8">
                  <c:v>36738.845970205199</c:v>
                </c:pt>
                <c:pt idx="9">
                  <c:v>25922.355386172727</c:v>
                </c:pt>
                <c:pt idx="10">
                  <c:v>24173.442151300813</c:v>
                </c:pt>
                <c:pt idx="11">
                  <c:v>20873.92767944777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E0C-46E1-A9A3-C0CF534223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13-4A1E-9892-90B7870C8C0B}"/>
              </c:ext>
            </c:extLst>
          </c:dPt>
          <c:dLbls>
            <c:dLbl>
              <c:idx val="6"/>
              <c:layout>
                <c:manualLayout>
                  <c:x val="-1.6508653719288586E-3"/>
                  <c:y val="-7.03020969676269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93-4F48-9B9B-D066B561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ANUAL'!$A$71:$A$83</c:f>
              <c:strCache>
                <c:ptCount val="13"/>
                <c:pt idx="0">
                  <c:v>Producto Interno Bruto - PIB</c:v>
                </c:pt>
                <c:pt idx="1">
                  <c:v>Construcción</c:v>
                </c:pt>
                <c:pt idx="2">
                  <c:v>Explotación de minas y canteras</c:v>
                </c:pt>
                <c:pt idx="3">
                  <c:v>Actividades artísticas, de entretenimiento y recreación</c:v>
                </c:pt>
                <c:pt idx="4">
                  <c:v>Comercio al por mayor y al por menor</c:v>
                </c:pt>
                <c:pt idx="5">
                  <c:v>Información y comunicaciones</c:v>
                </c:pt>
                <c:pt idx="6">
                  <c:v>Actividades profesionales, científicas y técnicas</c:v>
                </c:pt>
                <c:pt idx="7">
                  <c:v>Suministro de electricidad, gas, vapor y aire acondicionado</c:v>
                </c:pt>
                <c:pt idx="8">
                  <c:v>Industrias manufactureras</c:v>
                </c:pt>
                <c:pt idx="9">
                  <c:v>Actividades inmobiliarias</c:v>
                </c:pt>
                <c:pt idx="10">
                  <c:v>Actividades financieras y de seguros</c:v>
                </c:pt>
                <c:pt idx="11">
                  <c:v>Administración pública y defensa</c:v>
                </c:pt>
                <c:pt idx="12">
                  <c:v>Agricultura, ganadería, caza, silvicultura y pesca</c:v>
                </c:pt>
              </c:strCache>
            </c:strRef>
          </c:cat>
          <c:val>
            <c:numRef>
              <c:f>'PIB ANUAL'!$B$71:$B$83</c:f>
              <c:numCache>
                <c:formatCode>_-* #,##0.0_-;\-* #,##0.0_-;_-* "-"??_-;_-@_-</c:formatCode>
                <c:ptCount val="13"/>
                <c:pt idx="0">
                  <c:v>-3.6468662309765136</c:v>
                </c:pt>
                <c:pt idx="1">
                  <c:v>-27.693024150670837</c:v>
                </c:pt>
                <c:pt idx="2">
                  <c:v>-19.322548516226632</c:v>
                </c:pt>
                <c:pt idx="3">
                  <c:v>-7.3300707901131688</c:v>
                </c:pt>
                <c:pt idx="4">
                  <c:v>-6.6409220139406813</c:v>
                </c:pt>
                <c:pt idx="5">
                  <c:v>-3.8661431388479741</c:v>
                </c:pt>
                <c:pt idx="6">
                  <c:v>-2.5464899645097461</c:v>
                </c:pt>
                <c:pt idx="7">
                  <c:v>-0.92569181900864805</c:v>
                </c:pt>
                <c:pt idx="8">
                  <c:v>-0.23116385846361709</c:v>
                </c:pt>
                <c:pt idx="9">
                  <c:v>1.8382334605681336</c:v>
                </c:pt>
                <c:pt idx="10">
                  <c:v>2.9260504237928302</c:v>
                </c:pt>
                <c:pt idx="11">
                  <c:v>3.3436456682933056</c:v>
                </c:pt>
                <c:pt idx="12">
                  <c:v>3.3949240038353707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13-4A1E-9892-90B7870C8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65"/>
        <c:axId val="805444512"/>
        <c:axId val="805448320"/>
      </c:barChart>
      <c:catAx>
        <c:axId val="80544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8320"/>
        <c:crosses val="autoZero"/>
        <c:auto val="1"/>
        <c:lblAlgn val="ctr"/>
        <c:lblOffset val="100"/>
        <c:noMultiLvlLbl val="0"/>
      </c:catAx>
      <c:valAx>
        <c:axId val="805448320"/>
        <c:scaling>
          <c:orientation val="minMax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4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23326542478959E-2"/>
          <c:y val="2.1325632195633284E-2"/>
          <c:w val="0.96840239381835924"/>
          <c:h val="0.78371112911966667"/>
        </c:manualLayout>
      </c:layout>
      <c:lineChart>
        <c:grouping val="standard"/>
        <c:varyColors val="0"/>
        <c:ser>
          <c:idx val="0"/>
          <c:order val="0"/>
          <c:tx>
            <c:strRef>
              <c:f>'PIB ANUAL'!$A$92</c:f>
              <c:strCache>
                <c:ptCount val="1"/>
                <c:pt idx="0">
                  <c:v>Agricultura, ganadería, caza, silvicultura y pesca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C8D-446A-B6AE-D7B5442AD38D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8D-446A-B6AE-D7B5442AD38D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C8D-446A-B6AE-D7B5442AD38D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8D-446A-B6AE-D7B5442AD38D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8D-446A-B6AE-D7B5442AD38D}"/>
                </c:ext>
              </c:extLst>
            </c:dLbl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DA-46B9-B327-61D53B18FBE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DA-46B9-B327-61D53B18FBE1}"/>
                </c:ext>
              </c:extLst>
            </c:dLbl>
            <c:dLbl>
              <c:idx val="14"/>
              <c:spPr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C8D-446A-B6AE-D7B5442AD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ANUAL'!$C$90:$Q$90</c:f>
              <c:strCache>
                <c:ptCount val="15"/>
                <c:pt idx="0">
                  <c:v>2006-IV</c:v>
                </c:pt>
                <c:pt idx="1">
                  <c:v>2007-IV</c:v>
                </c:pt>
                <c:pt idx="2">
                  <c:v>2008-IV</c:v>
                </c:pt>
                <c:pt idx="3">
                  <c:v>2009-IV</c:v>
                </c:pt>
                <c:pt idx="4">
                  <c:v>2010-IV</c:v>
                </c:pt>
                <c:pt idx="5">
                  <c:v>2011-IV</c:v>
                </c:pt>
                <c:pt idx="6">
                  <c:v>2012-IV</c:v>
                </c:pt>
                <c:pt idx="7">
                  <c:v>2013-IV</c:v>
                </c:pt>
                <c:pt idx="8">
                  <c:v>2014-IV</c:v>
                </c:pt>
                <c:pt idx="9">
                  <c:v>2015-IV</c:v>
                </c:pt>
                <c:pt idx="10">
                  <c:v>2016-IV</c:v>
                </c:pt>
                <c:pt idx="11">
                  <c:v>2017-IV</c:v>
                </c:pt>
                <c:pt idx="12">
                  <c:v>2018-IV</c:v>
                </c:pt>
                <c:pt idx="13">
                  <c:v>2019-IV</c:v>
                </c:pt>
                <c:pt idx="14">
                  <c:v>2020-IV</c:v>
                </c:pt>
              </c:strCache>
            </c:strRef>
          </c:cat>
          <c:val>
            <c:numRef>
              <c:f>'PIB ANUAL'!$C$92:$Q$92</c:f>
              <c:numCache>
                <c:formatCode>_-* #,##0.0_-;\-* #,##0.0_-;_-* "-"??_-;_-@_-</c:formatCode>
                <c:ptCount val="15"/>
                <c:pt idx="0">
                  <c:v>3.2053501643808602</c:v>
                </c:pt>
                <c:pt idx="1">
                  <c:v>2.994269936463013</c:v>
                </c:pt>
                <c:pt idx="2">
                  <c:v>-4.1818263281207209</c:v>
                </c:pt>
                <c:pt idx="3">
                  <c:v>2.6577437565105129</c:v>
                </c:pt>
                <c:pt idx="4">
                  <c:v>2.0039620027809946</c:v>
                </c:pt>
                <c:pt idx="5">
                  <c:v>-0.88754613671304128</c:v>
                </c:pt>
                <c:pt idx="6">
                  <c:v>0.71867994929051804</c:v>
                </c:pt>
                <c:pt idx="7">
                  <c:v>7.7118661491388139</c:v>
                </c:pt>
                <c:pt idx="8">
                  <c:v>3.401467522042239</c:v>
                </c:pt>
                <c:pt idx="9">
                  <c:v>4.2568747790301131</c:v>
                </c:pt>
                <c:pt idx="10">
                  <c:v>8.8420393987445323</c:v>
                </c:pt>
                <c:pt idx="11">
                  <c:v>-0.44617043701251191</c:v>
                </c:pt>
                <c:pt idx="12">
                  <c:v>0.6353114117842722</c:v>
                </c:pt>
                <c:pt idx="13">
                  <c:v>4.9672471805910448</c:v>
                </c:pt>
                <c:pt idx="14">
                  <c:v>3.3949240038353707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C8D-446A-B6AE-D7B5442AD38D}"/>
            </c:ext>
          </c:extLst>
        </c:ser>
        <c:ser>
          <c:idx val="1"/>
          <c:order val="1"/>
          <c:tx>
            <c:strRef>
              <c:f>'PIB ANUAL'!$A$93</c:f>
              <c:strCache>
                <c:ptCount val="1"/>
                <c:pt idx="0">
                  <c:v>Producto Interno Bruto - PIB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DA-46B9-B327-61D53B18FBE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C8D-446A-B6AE-D7B5442AD38D}"/>
                </c:ext>
              </c:extLst>
            </c:dLbl>
            <c:dLbl>
              <c:idx val="14"/>
              <c:layout>
                <c:manualLayout>
                  <c:x val="-1.6357729313982109E-2"/>
                  <c:y val="2.9491792918189482E-2"/>
                </c:manualLayout>
              </c:layout>
              <c:spPr>
                <a:solidFill>
                  <a:schemeClr val="accent2">
                    <a:alpha val="2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C8D-446A-B6AE-D7B5442AD3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'PIB ANUAL'!$C$90:$Q$90</c:f>
              <c:strCache>
                <c:ptCount val="15"/>
                <c:pt idx="0">
                  <c:v>2006-IV</c:v>
                </c:pt>
                <c:pt idx="1">
                  <c:v>2007-IV</c:v>
                </c:pt>
                <c:pt idx="2">
                  <c:v>2008-IV</c:v>
                </c:pt>
                <c:pt idx="3">
                  <c:v>2009-IV</c:v>
                </c:pt>
                <c:pt idx="4">
                  <c:v>2010-IV</c:v>
                </c:pt>
                <c:pt idx="5">
                  <c:v>2011-IV</c:v>
                </c:pt>
                <c:pt idx="6">
                  <c:v>2012-IV</c:v>
                </c:pt>
                <c:pt idx="7">
                  <c:v>2013-IV</c:v>
                </c:pt>
                <c:pt idx="8">
                  <c:v>2014-IV</c:v>
                </c:pt>
                <c:pt idx="9">
                  <c:v>2015-IV</c:v>
                </c:pt>
                <c:pt idx="10">
                  <c:v>2016-IV</c:v>
                </c:pt>
                <c:pt idx="11">
                  <c:v>2017-IV</c:v>
                </c:pt>
                <c:pt idx="12">
                  <c:v>2018-IV</c:v>
                </c:pt>
                <c:pt idx="13">
                  <c:v>2019-IV</c:v>
                </c:pt>
                <c:pt idx="14">
                  <c:v>2020-IV</c:v>
                </c:pt>
              </c:strCache>
            </c:strRef>
          </c:cat>
          <c:val>
            <c:numRef>
              <c:f>'PIB ANUAL'!$C$93:$Q$93</c:f>
              <c:numCache>
                <c:formatCode>_-* #,##0.0_-;\-* #,##0.0_-;_-* "-"??_-;_-@_-</c:formatCode>
                <c:ptCount val="15"/>
                <c:pt idx="0">
                  <c:v>7.3974729776066681</c:v>
                </c:pt>
                <c:pt idx="1">
                  <c:v>6.4779742181865601</c:v>
                </c:pt>
                <c:pt idx="2">
                  <c:v>0.3502138756650055</c:v>
                </c:pt>
                <c:pt idx="3">
                  <c:v>2.9810228409101995</c:v>
                </c:pt>
                <c:pt idx="4">
                  <c:v>5.4430632867517943</c:v>
                </c:pt>
                <c:pt idx="5">
                  <c:v>6.4276221226964054</c:v>
                </c:pt>
                <c:pt idx="6">
                  <c:v>2.6211678244440151</c:v>
                </c:pt>
                <c:pt idx="7">
                  <c:v>6.2637931842938883</c:v>
                </c:pt>
                <c:pt idx="8">
                  <c:v>3.9781425161515358</c:v>
                </c:pt>
                <c:pt idx="9">
                  <c:v>1.7805156373429156</c:v>
                </c:pt>
                <c:pt idx="10">
                  <c:v>2.5346401142795258</c:v>
                </c:pt>
                <c:pt idx="11">
                  <c:v>1.4761490279671108</c:v>
                </c:pt>
                <c:pt idx="12">
                  <c:v>2.8859050145683369</c:v>
                </c:pt>
                <c:pt idx="13">
                  <c:v>3.2218688277101393</c:v>
                </c:pt>
                <c:pt idx="14">
                  <c:v>-3.6468662309765136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4C8D-446A-B6AE-D7B5442AD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66816"/>
        <c:axId val="805467360"/>
      </c:lineChart>
      <c:catAx>
        <c:axId val="80546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05467360"/>
        <c:crosses val="autoZero"/>
        <c:auto val="1"/>
        <c:lblAlgn val="ctr"/>
        <c:lblOffset val="100"/>
        <c:noMultiLvlLbl val="0"/>
      </c:catAx>
      <c:valAx>
        <c:axId val="805467360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80546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'PIB ANUAL'!$A$102</c:f>
              <c:strCache>
                <c:ptCount val="1"/>
                <c:pt idx="0">
                  <c:v>Valor agregado agricultura, ganadería, caza, silvicultura y pesca </c:v>
                </c:pt>
              </c:strCache>
            </c:strRef>
          </c:tx>
          <c:spPr>
            <a:solidFill>
              <a:srgbClr val="395F9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8B-4EB7-AF8C-503F6945F0A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8B-4EB7-AF8C-503F6945F0AD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8B-4EB7-AF8C-503F6945F0AD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8B-4EB7-AF8C-503F6945F0A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8B-4EB7-AF8C-503F6945F0A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8B-4EB7-AF8C-503F6945F0AD}"/>
              </c:ext>
            </c:extLst>
          </c:dPt>
          <c:dPt>
            <c:idx val="30"/>
            <c:invertIfNegative val="0"/>
            <c:bubble3D val="0"/>
            <c:spPr>
              <a:solidFill>
                <a:srgbClr val="395F9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8B-4EB7-AF8C-503F6945F0AD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08B-4EB7-AF8C-503F6945F0AD}"/>
              </c:ext>
            </c:extLst>
          </c:dPt>
          <c:dLbls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8B-4EB7-AF8C-503F6945F0AD}"/>
                </c:ext>
              </c:extLst>
            </c:dLbl>
            <c:dLbl>
              <c:idx val="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08B-4EB7-AF8C-503F6945F0AD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8B-4EB7-AF8C-503F6945F0AD}"/>
                </c:ext>
              </c:extLst>
            </c:dLbl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8B-4EB7-AF8C-503F6945F0AD}"/>
                </c:ext>
              </c:extLst>
            </c:dLbl>
            <c:dLbl>
              <c:idx val="2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08B-4EB7-AF8C-503F6945F0AD}"/>
                </c:ext>
              </c:extLst>
            </c:dLbl>
            <c:dLbl>
              <c:idx val="28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08B-4EB7-AF8C-503F6945F0AD}"/>
                </c:ext>
              </c:extLst>
            </c:dLbl>
            <c:dLbl>
              <c:idx val="2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08B-4EB7-AF8C-503F6945F0AD}"/>
                </c:ext>
              </c:extLst>
            </c:dLbl>
            <c:dLbl>
              <c:idx val="3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rgbClr val="39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08B-4EB7-AF8C-503F6945F0AD}"/>
                </c:ext>
              </c:extLst>
            </c:dLbl>
            <c:dLbl>
              <c:idx val="33"/>
              <c:layout>
                <c:manualLayout>
                  <c:x val="0"/>
                  <c:y val="-3.244664570664451E-2"/>
                </c:manualLayout>
              </c:layout>
              <c:spPr>
                <a:solidFill>
                  <a:srgbClr val="4472C4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4.46948712328039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E08B-4EB7-AF8C-503F6945F0AD}"/>
                </c:ext>
              </c:extLst>
            </c:dLbl>
            <c:dLbl>
              <c:idx val="34"/>
              <c:layout>
                <c:manualLayout>
                  <c:x val="2.2326606432293678E-3"/>
                  <c:y val="0"/>
                </c:manualLayout>
              </c:layout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2.9803030986253226E-2"/>
                      <c:h val="5.44288649447972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08B-4EB7-AF8C-503F6945F0A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'PIB ANUAL'!$B$100:$AJ$101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Total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Total</c:v>
                  </c:pt>
                  <c:pt idx="10">
                    <c:v>I</c:v>
                  </c:pt>
                  <c:pt idx="11">
                    <c:v>II</c:v>
                  </c:pt>
                  <c:pt idx="12">
                    <c:v>III</c:v>
                  </c:pt>
                  <c:pt idx="13">
                    <c:v>IV</c:v>
                  </c:pt>
                  <c:pt idx="14">
                    <c:v>Total</c:v>
                  </c:pt>
                  <c:pt idx="15">
                    <c:v>I</c:v>
                  </c:pt>
                  <c:pt idx="16">
                    <c:v>II</c:v>
                  </c:pt>
                  <c:pt idx="17">
                    <c:v>III</c:v>
                  </c:pt>
                  <c:pt idx="18">
                    <c:v>IV</c:v>
                  </c:pt>
                  <c:pt idx="19">
                    <c:v>Total</c:v>
                  </c:pt>
                  <c:pt idx="20">
                    <c:v>I</c:v>
                  </c:pt>
                  <c:pt idx="21">
                    <c:v>II</c:v>
                  </c:pt>
                  <c:pt idx="22">
                    <c:v>III</c:v>
                  </c:pt>
                  <c:pt idx="23">
                    <c:v>IV</c:v>
                  </c:pt>
                  <c:pt idx="24">
                    <c:v>Total</c:v>
                  </c:pt>
                  <c:pt idx="25">
                    <c:v>I</c:v>
                  </c:pt>
                  <c:pt idx="26">
                    <c:v>II</c:v>
                  </c:pt>
                  <c:pt idx="27">
                    <c:v>III</c:v>
                  </c:pt>
                  <c:pt idx="28">
                    <c:v>IV</c:v>
                  </c:pt>
                  <c:pt idx="29">
                    <c:v>Total</c:v>
                  </c:pt>
                  <c:pt idx="30">
                    <c:v>I</c:v>
                  </c:pt>
                  <c:pt idx="31">
                    <c:v>II</c:v>
                  </c:pt>
                  <c:pt idx="32">
                    <c:v>III</c:v>
                  </c:pt>
                  <c:pt idx="33">
                    <c:v>IV</c:v>
                  </c:pt>
                  <c:pt idx="34">
                    <c:v>Total</c:v>
                  </c:pt>
                </c:lvl>
                <c:lvl>
                  <c:pt idx="0">
                    <c:v>2014</c:v>
                  </c:pt>
                  <c:pt idx="5">
                    <c:v>2015</c:v>
                  </c:pt>
                  <c:pt idx="10">
                    <c:v>2016</c:v>
                  </c:pt>
                  <c:pt idx="15">
                    <c:v>2017</c:v>
                  </c:pt>
                  <c:pt idx="20">
                    <c:v>2018</c:v>
                  </c:pt>
                  <c:pt idx="25">
                    <c:v>2019</c:v>
                  </c:pt>
                  <c:pt idx="30">
                    <c:v>2020</c:v>
                  </c:pt>
                </c:lvl>
              </c:multiLvlStrCache>
            </c:multiLvlStrRef>
          </c:cat>
          <c:val>
            <c:numRef>
              <c:f>'PIB ANUAL'!$B$102:$AJ$102</c:f>
              <c:numCache>
                <c:formatCode>0.0</c:formatCode>
                <c:ptCount val="35"/>
                <c:pt idx="0">
                  <c:v>7.7521812565340582</c:v>
                </c:pt>
                <c:pt idx="1">
                  <c:v>-0.73162736616959023</c:v>
                </c:pt>
                <c:pt idx="2">
                  <c:v>1.7234284579011501</c:v>
                </c:pt>
                <c:pt idx="3">
                  <c:v>3.401467522042239</c:v>
                </c:pt>
                <c:pt idx="4" formatCode="_-* #,##0.0_-;\-* #,##0.0_-;_-* &quot;-&quot;??_-;_-@_-">
                  <c:v>2.9106724657076199</c:v>
                </c:pt>
                <c:pt idx="5" formatCode="#,##0.0">
                  <c:v>3.1170354455442464</c:v>
                </c:pt>
                <c:pt idx="6" formatCode="#,##0.0">
                  <c:v>2.6868860175320464</c:v>
                </c:pt>
                <c:pt idx="7" formatCode="#,##0.0">
                  <c:v>6.9534786771927344</c:v>
                </c:pt>
                <c:pt idx="8" formatCode="#,##0.0">
                  <c:v>4.2568747790301131</c:v>
                </c:pt>
                <c:pt idx="9" formatCode="_-* #,##0.0_-;\-* #,##0.0_-;_-* &quot;-&quot;??_-;_-@_-">
                  <c:v>4.2999566536627611</c:v>
                </c:pt>
                <c:pt idx="10" formatCode="#,##0.0">
                  <c:v>-0.66823087396082315</c:v>
                </c:pt>
                <c:pt idx="11" formatCode="#,##0.0">
                  <c:v>1.1555221278443781</c:v>
                </c:pt>
                <c:pt idx="12" formatCode="#,##0.0">
                  <c:v>1.4838220804515174</c:v>
                </c:pt>
                <c:pt idx="13" formatCode="#,##0.0">
                  <c:v>8.8420393987445323</c:v>
                </c:pt>
                <c:pt idx="14" formatCode="_-* #,##0.0_-;\-* #,##0.0_-;_-* &quot;-&quot;??_-;_-@_-">
                  <c:v>2.7366802427063419</c:v>
                </c:pt>
                <c:pt idx="15" formatCode="#,##0.0">
                  <c:v>11.271418664315092</c:v>
                </c:pt>
                <c:pt idx="16" formatCode="#,##0.0">
                  <c:v>6.1806640337646996</c:v>
                </c:pt>
                <c:pt idx="17" formatCode="#,##0.0">
                  <c:v>6.1074338294050676</c:v>
                </c:pt>
                <c:pt idx="18" formatCode="#,##0.0">
                  <c:v>-0.44617043701251191</c:v>
                </c:pt>
                <c:pt idx="19" formatCode="_-* #,##0.0_-;\-* #,##0.0_-;_-* &quot;-&quot;??_-;_-@_-">
                  <c:v>5.5763435205598739</c:v>
                </c:pt>
                <c:pt idx="20" formatCode="#,##0.0">
                  <c:v>0.98018629769029531</c:v>
                </c:pt>
                <c:pt idx="21" formatCode="#,##0.0">
                  <c:v>4.0637796800507999</c:v>
                </c:pt>
                <c:pt idx="22" formatCode="#,##0.0">
                  <c:v>0.83618507593854474</c:v>
                </c:pt>
                <c:pt idx="23" formatCode="#,##0.0">
                  <c:v>0.6353114117842722</c:v>
                </c:pt>
                <c:pt idx="24" formatCode="_-* #,##0.0_-;\-* #,##0.0_-;_-* &quot;-&quot;??_-;_-@_-">
                  <c:v>1.5939308019464278</c:v>
                </c:pt>
                <c:pt idx="25" formatCode="#,##0.0">
                  <c:v>0.88342319298516259</c:v>
                </c:pt>
                <c:pt idx="26" formatCode="#,##0.0">
                  <c:v>0.36957054343965012</c:v>
                </c:pt>
                <c:pt idx="27" formatCode="#,##0.0">
                  <c:v>3.050778569315014</c:v>
                </c:pt>
                <c:pt idx="28" formatCode="#,##0.0">
                  <c:v>4.9672471805910448</c:v>
                </c:pt>
                <c:pt idx="29" formatCode="#,##0.0">
                  <c:v>2.3439562511785539</c:v>
                </c:pt>
                <c:pt idx="30" formatCode="#,##0.0">
                  <c:v>6.3860703842096029</c:v>
                </c:pt>
                <c:pt idx="31" formatCode="#,##0.0">
                  <c:v>-0.44749454430802871</c:v>
                </c:pt>
                <c:pt idx="32" formatCode="#,##0.0">
                  <c:v>1.9916850577120329</c:v>
                </c:pt>
                <c:pt idx="33" formatCode="#,##0.0">
                  <c:v>3.3949240038353707</c:v>
                </c:pt>
                <c:pt idx="34">
                  <c:v>2.8118004361561475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08B-4EB7-AF8C-503F6945F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100"/>
        <c:axId val="311381024"/>
        <c:axId val="174462352"/>
      </c:barChart>
      <c:catAx>
        <c:axId val="31138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4462352"/>
        <c:crosses val="autoZero"/>
        <c:auto val="1"/>
        <c:lblAlgn val="ctr"/>
        <c:lblOffset val="100"/>
        <c:noMultiLvlLbl val="0"/>
      </c:catAx>
      <c:valAx>
        <c:axId val="174462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</a:t>
                </a:r>
                <a:r>
                  <a:rPr lang="es-CO" baseline="0" dirty="0"/>
                  <a:t> (%)</a:t>
                </a:r>
                <a:endParaRPr lang="es-C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138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0.75889</cdr:y>
    </cdr:from>
    <cdr:to>
      <cdr:x>1</cdr:x>
      <cdr:y>0.89926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0" y="2514671"/>
          <a:ext cx="6329440" cy="46513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0.83011</cdr:y>
    </cdr:from>
    <cdr:to>
      <cdr:x>1</cdr:x>
      <cdr:y>0.94383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-415636" y="3329078"/>
          <a:ext cx="6743351" cy="456062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15/02/2021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3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8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X|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2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87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351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48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90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10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59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69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22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7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76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Año 2020 </a:t>
            </a:r>
          </a:p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y IV trimestre de 2020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2021</a:t>
            </a:r>
          </a:p>
        </p:txBody>
      </p:sp>
    </p:spTree>
    <p:extLst>
      <p:ext uri="{BB962C8B-B14F-4D97-AF65-F5344CB8AC3E}">
        <p14:creationId xmlns:p14="http://schemas.microsoft.com/office/powerpoint/2010/main" val="366079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anual (%) del </a:t>
            </a:r>
            <a:r>
              <a:rPr lang="es-ES" sz="2400" b="1" dirty="0">
                <a:solidFill>
                  <a:srgbClr val="395F9B"/>
                </a:solidFill>
              </a:rPr>
              <a:t>valor agregado de la </a:t>
            </a:r>
            <a:r>
              <a:rPr lang="es-MX" sz="2400" b="1" dirty="0">
                <a:solidFill>
                  <a:srgbClr val="395F9B"/>
                </a:solidFill>
              </a:rPr>
              <a:t>agricultura,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Trimestral y total por año (2014-2020)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248" y="5829920"/>
            <a:ext cx="100201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b="1" dirty="0">
                <a:solidFill>
                  <a:srgbClr val="395F9B"/>
                </a:solidFill>
              </a:rPr>
              <a:t>La variación del valor agregado del sector en 2020 (2,8%) </a:t>
            </a:r>
            <a:r>
              <a:rPr lang="es-ES" altLang="es-CO" sz="1900" dirty="0">
                <a:solidFill>
                  <a:srgbClr val="395F9B"/>
                </a:solidFill>
              </a:rPr>
              <a:t>fue superior en 0,5 puntos porcentuales a la variación presentada en 2019 (2,3%).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573475"/>
              </p:ext>
            </p:extLst>
          </p:nvPr>
        </p:nvGraphicFramePr>
        <p:xfrm>
          <a:off x="407719" y="1451159"/>
          <a:ext cx="11376561" cy="391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73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en el IV trimestre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(2019-2020)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680417" y="1459066"/>
            <a:ext cx="519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IV trimestre (2019-2020)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45906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006ADF7-838D-4D33-A092-167EC104D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355150"/>
              </p:ext>
            </p:extLst>
          </p:nvPr>
        </p:nvGraphicFramePr>
        <p:xfrm>
          <a:off x="415636" y="1916122"/>
          <a:ext cx="6743351" cy="401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578264"/>
              </p:ext>
            </p:extLst>
          </p:nvPr>
        </p:nvGraphicFramePr>
        <p:xfrm>
          <a:off x="6489479" y="1940362"/>
          <a:ext cx="5702521" cy="412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76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IV trimestre (%) 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86AE652-9A6B-4D8D-AAB9-BE9FC1A9B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971828"/>
              </p:ext>
            </p:extLst>
          </p:nvPr>
        </p:nvGraphicFramePr>
        <p:xfrm>
          <a:off x="3020291" y="1234102"/>
          <a:ext cx="6982691" cy="53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551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IV trimestre de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cuarto trimestre de  2020 con el  6,86% en el valor agregado generado por la economía, ocupando el sexto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953667"/>
              </p:ext>
            </p:extLst>
          </p:nvPr>
        </p:nvGraphicFramePr>
        <p:xfrm>
          <a:off x="1998377" y="1373322"/>
          <a:ext cx="8195243" cy="44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301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anual (%)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disminuyó 6,8% </a:t>
            </a:r>
            <a:r>
              <a:rPr lang="es-ES" altLang="es-CO" sz="1900" dirty="0">
                <a:solidFill>
                  <a:srgbClr val="395F9B"/>
                </a:solidFill>
              </a:rPr>
              <a:t>en 2020 con respecto al año 2019.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2,8% </a:t>
            </a:r>
            <a:r>
              <a:rPr lang="es-ES" altLang="es-CO" sz="1900" dirty="0">
                <a:solidFill>
                  <a:srgbClr val="395F9B"/>
                </a:solidFill>
              </a:rPr>
              <a:t>respecto al año anterior  y </a:t>
            </a:r>
            <a:r>
              <a:rPr lang="es-ES" altLang="es-CO" sz="1900" b="1" dirty="0">
                <a:solidFill>
                  <a:srgbClr val="395F9B"/>
                </a:solidFill>
              </a:rPr>
              <a:t>fue la actividad económica que más creció.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501743" y="1456471"/>
            <a:ext cx="9286880" cy="215444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125D098-E784-46EE-ABBA-0DF8F5612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856735"/>
              </p:ext>
            </p:extLst>
          </p:nvPr>
        </p:nvGraphicFramePr>
        <p:xfrm>
          <a:off x="1201960" y="1279548"/>
          <a:ext cx="9788079" cy="429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10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2006-2020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2020 la variación del valor agregado del sector agropecuario silvícola y pesquero </a:t>
            </a:r>
            <a:r>
              <a:rPr lang="es-ES" altLang="es-CO" sz="1900" b="1" dirty="0">
                <a:solidFill>
                  <a:srgbClr val="395F9B"/>
                </a:solidFill>
              </a:rPr>
              <a:t>se ubicó 9,7 puntos porcentuales  por encima de PIB</a:t>
            </a:r>
            <a:r>
              <a:rPr lang="es-ES" altLang="es-CO" sz="1900" dirty="0">
                <a:solidFill>
                  <a:srgbClr val="395F9B"/>
                </a:solidFill>
              </a:rPr>
              <a:t> (-6,8%).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922695"/>
              </p:ext>
            </p:extLst>
          </p:nvPr>
        </p:nvGraphicFramePr>
        <p:xfrm>
          <a:off x="775854" y="1296847"/>
          <a:ext cx="10640291" cy="426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6480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</a:rPr>
              <a:t>Valor agregado de la a</a:t>
            </a:r>
            <a:r>
              <a:rPr lang="es-MX" sz="2400" b="1" dirty="0">
                <a:solidFill>
                  <a:srgbClr val="395F9B"/>
                </a:solidFill>
              </a:rPr>
              <a:t>gricultura, ganadería, caza, silvicultura y pesca 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Tasa de crecimiento y participación por divisiones 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29F37B6-FA62-4FD6-98CC-194902F4CC35}"/>
              </a:ext>
            </a:extLst>
          </p:cNvPr>
          <p:cNvSpPr/>
          <p:nvPr/>
        </p:nvSpPr>
        <p:spPr>
          <a:xfrm>
            <a:off x="1366503" y="1459066"/>
            <a:ext cx="3826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dirty="0">
                <a:solidFill>
                  <a:srgbClr val="395F9B"/>
                </a:solidFill>
                <a:latin typeface="+mj-lt"/>
              </a:rPr>
              <a:t>Tasa de crecimiento (%) 2019-2020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F29B7F-5F33-4465-A4FF-DE10DD250E42}"/>
              </a:ext>
            </a:extLst>
          </p:cNvPr>
          <p:cNvSpPr/>
          <p:nvPr/>
        </p:nvSpPr>
        <p:spPr>
          <a:xfrm>
            <a:off x="6331208" y="1459066"/>
            <a:ext cx="566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395F9B"/>
                </a:solidFill>
                <a:latin typeface="+mj-lt"/>
              </a:rPr>
              <a:t>Participación (%) en el valor agregado sectorial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4FFC9EB-182F-4DEE-BBA8-D141D4573A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595182"/>
              </p:ext>
            </p:extLst>
          </p:nvPr>
        </p:nvGraphicFramePr>
        <p:xfrm>
          <a:off x="393478" y="2295901"/>
          <a:ext cx="6329440" cy="331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112327"/>
              </p:ext>
            </p:extLst>
          </p:nvPr>
        </p:nvGraphicFramePr>
        <p:xfrm>
          <a:off x="6297226" y="2236836"/>
          <a:ext cx="5702521" cy="412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981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Comportamiento de la producción principales productos agrícolas y pecuarios. Tasa de crecimiento anual (%) 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81787C0-FCDB-4960-A5E7-D1499FBBF9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9643"/>
              </p:ext>
            </p:extLst>
          </p:nvPr>
        </p:nvGraphicFramePr>
        <p:xfrm>
          <a:off x="2643446" y="1234102"/>
          <a:ext cx="6982691" cy="534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844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Participación porcentual del valor agregado por actividad económica</a:t>
            </a:r>
          </a:p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en el año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11667" y="5584425"/>
            <a:ext cx="978808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ES" altLang="es-CO" sz="1900" dirty="0">
                <a:solidFill>
                  <a:srgbClr val="395F9B"/>
                </a:solidFill>
              </a:rPr>
              <a:t>El Sector Agropecuario Silvícola y Pesquero, participó en el año  2020 con el  7,49% en el valor agregado generado por la economía, ocupando el sexto lugar de las 12 ramas de actividad económica.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980598"/>
              </p:ext>
            </p:extLst>
          </p:nvPr>
        </p:nvGraphicFramePr>
        <p:xfrm>
          <a:off x="1998377" y="1427013"/>
          <a:ext cx="8195243" cy="447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29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4296" y="3392039"/>
            <a:ext cx="6619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</a:rPr>
              <a:t>Producto Interno Bruto - PIB IV trimestre de 2020</a:t>
            </a:r>
          </a:p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febrero de 2020</a:t>
            </a:r>
          </a:p>
        </p:txBody>
      </p:sp>
    </p:spTree>
    <p:extLst>
      <p:ext uri="{BB962C8B-B14F-4D97-AF65-F5344CB8AC3E}">
        <p14:creationId xmlns:p14="http://schemas.microsoft.com/office/powerpoint/2010/main" val="425300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Valor agregado por actividad económica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tasa de crecimiento (%) IV trimestre</a:t>
            </a:r>
          </a:p>
          <a:p>
            <a:pPr algn="ctr"/>
            <a:r>
              <a:rPr lang="es-CO" sz="2400" b="1" dirty="0">
                <a:solidFill>
                  <a:srgbClr val="395F9B"/>
                </a:solidFill>
                <a:latin typeface="+mj-lt"/>
              </a:rPr>
              <a:t>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3"/>
          <p:cNvSpPr txBox="1">
            <a:spLocks noChangeArrowheads="1"/>
          </p:cNvSpPr>
          <p:nvPr/>
        </p:nvSpPr>
        <p:spPr bwMode="auto">
          <a:xfrm>
            <a:off x="2225842" y="5661718"/>
            <a:ext cx="9966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El Producto Interno Bruto – </a:t>
            </a:r>
            <a:r>
              <a:rPr lang="es-ES" altLang="es-CO" sz="1900" b="1" dirty="0">
                <a:solidFill>
                  <a:srgbClr val="395F9B"/>
                </a:solidFill>
              </a:rPr>
              <a:t>PIB en su serie original, disminuyó 3,6% </a:t>
            </a:r>
            <a:r>
              <a:rPr lang="es-ES" altLang="es-CO" sz="1900" dirty="0">
                <a:solidFill>
                  <a:srgbClr val="395F9B"/>
                </a:solidFill>
              </a:rPr>
              <a:t>en el cuarto trimestre de 2020 con respecto al mismo periodo de 2019. Por su parte </a:t>
            </a:r>
            <a:r>
              <a:rPr lang="es-ES" altLang="es-CO" sz="1900" b="1" dirty="0">
                <a:solidFill>
                  <a:srgbClr val="395F9B"/>
                </a:solidFill>
              </a:rPr>
              <a:t>la agricultura, ganadería, caza, silvicultura y pesca presentó un aumento de 3,4%</a:t>
            </a:r>
            <a:r>
              <a:rPr lang="es-ES" altLang="es-CO" sz="1900" dirty="0">
                <a:solidFill>
                  <a:srgbClr val="395F9B"/>
                </a:solidFill>
              </a:rPr>
              <a:t> para el  mismo periodo de análisis y </a:t>
            </a:r>
            <a:r>
              <a:rPr lang="es-ES" altLang="es-CO" sz="1900" b="1" dirty="0">
                <a:solidFill>
                  <a:srgbClr val="395F9B"/>
                </a:solidFill>
              </a:rPr>
              <a:t>fue la actividad económica que más creció en el trimestre.</a:t>
            </a: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932D7E-9E1F-417F-92BA-FF90C53902EF}"/>
              </a:ext>
            </a:extLst>
          </p:cNvPr>
          <p:cNvSpPr/>
          <p:nvPr/>
        </p:nvSpPr>
        <p:spPr>
          <a:xfrm>
            <a:off x="1452559" y="1512466"/>
            <a:ext cx="9322814" cy="273488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051681"/>
              </p:ext>
            </p:extLst>
          </p:nvPr>
        </p:nvGraphicFramePr>
        <p:xfrm>
          <a:off x="1621165" y="1362814"/>
          <a:ext cx="8757084" cy="429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733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Variación (%) del PIB y del valor agregado de la </a:t>
            </a:r>
            <a:r>
              <a:rPr lang="es-MX" sz="2400" b="1" dirty="0">
                <a:solidFill>
                  <a:srgbClr val="395F9B"/>
                </a:solidFill>
                <a:latin typeface="+mj-lt"/>
              </a:rPr>
              <a:t>agricultura, ganadería, caza, silvicultura y pesca</a:t>
            </a:r>
            <a:r>
              <a:rPr lang="es-ES" sz="2400" b="1" dirty="0">
                <a:solidFill>
                  <a:srgbClr val="395F9B"/>
                </a:solidFill>
                <a:latin typeface="+mj-lt"/>
              </a:rPr>
              <a:t> IV trimestre 2006-2020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2252" y="6631214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PIB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C0E1B2BA-AAD4-404C-8A99-F59E17F3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842" y="5661718"/>
            <a:ext cx="99661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altLang="es-CO" sz="1900" dirty="0">
                <a:solidFill>
                  <a:srgbClr val="395F9B"/>
                </a:solidFill>
              </a:rPr>
              <a:t>En el cuarto trimestre de 2020</a:t>
            </a:r>
            <a:r>
              <a:rPr lang="es-ES" altLang="es-CO" sz="1900" b="1" dirty="0">
                <a:solidFill>
                  <a:srgbClr val="395F9B"/>
                </a:solidFill>
              </a:rPr>
              <a:t>, la variación del </a:t>
            </a:r>
            <a:r>
              <a:rPr lang="es-MX" altLang="es-CO" sz="1900" b="1" dirty="0">
                <a:solidFill>
                  <a:srgbClr val="395F9B"/>
                </a:solidFill>
              </a:rPr>
              <a:t>valor agregado de la agricultura, ganadería, caza, silvicultura y pesca</a:t>
            </a:r>
            <a:r>
              <a:rPr lang="es-ES" altLang="es-CO" sz="1900" b="1" dirty="0">
                <a:solidFill>
                  <a:srgbClr val="395F9B"/>
                </a:solidFill>
              </a:rPr>
              <a:t> se ubicó 7,0 puntos porcentuales  por encima de la variación del PIB  (-3,6%).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984230"/>
              </p:ext>
            </p:extLst>
          </p:nvPr>
        </p:nvGraphicFramePr>
        <p:xfrm>
          <a:off x="810491" y="1181968"/>
          <a:ext cx="10640291" cy="426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577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D9A350-426A-4C1D-A115-A3A2C40D00F2}"/>
</file>

<file path=customXml/itemProps2.xml><?xml version="1.0" encoding="utf-8"?>
<ds:datastoreItem xmlns:ds="http://schemas.openxmlformats.org/officeDocument/2006/customXml" ds:itemID="{F34C3041-89AE-4222-955E-7A147B1507CC}"/>
</file>

<file path=customXml/itemProps3.xml><?xml version="1.0" encoding="utf-8"?>
<ds:datastoreItem xmlns:ds="http://schemas.openxmlformats.org/officeDocument/2006/customXml" ds:itemID="{1D8E49ED-C705-4E18-AB66-831757FDB58D}"/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761</Words>
  <Application>Microsoft Office PowerPoint</Application>
  <PresentationFormat>Panorámica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191</cp:revision>
  <dcterms:created xsi:type="dcterms:W3CDTF">2019-02-12T04:28:07Z</dcterms:created>
  <dcterms:modified xsi:type="dcterms:W3CDTF">2021-02-15T20:03:25Z</dcterms:modified>
</cp:coreProperties>
</file>